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ld Standard TT"/>
      <p:regular r:id="rId26"/>
      <p:bold r:id="rId27"/>
      <p: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A9FA52-C0DA-4813-AB21-3A8C6C01AD00}">
  <a:tblStyle styleId="{F0A9FA52-C0DA-4813-AB21-3A8C6C01AD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80721FC-F05F-49BA-9CF7-75E61048D99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ldStandardTT-regular.fntdata"/><Relationship Id="rId25" Type="http://schemas.openxmlformats.org/officeDocument/2006/relationships/font" Target="fonts/Average-regular.fntdata"/><Relationship Id="rId28" Type="http://schemas.openxmlformats.org/officeDocument/2006/relationships/font" Target="fonts/OldStandardTT-italic.fntdata"/><Relationship Id="rId27" Type="http://schemas.openxmlformats.org/officeDocument/2006/relationships/font" Target="fonts/OldStandardT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80f9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80f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Hugh will start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117a050e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117a050e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requirements**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117a050e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117a050e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117a050e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117a050e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980f91_0_1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980f9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117a050ee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117a050ee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117a050ee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117a050ee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117a050ee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117a050ee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6f980f91_0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6f980f9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117a050ee_1_6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117a050ee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980f91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980f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39e95cd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39e95c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39e95cd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39e95cd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117a050ee_1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117a050e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-what is clinical psychology?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-What is experimental psychology?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-what is school psychology?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17a050ee_1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117a050e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117a050e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117a050e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117a050ee_1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117a050e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-sign up months in advance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-costly (about $250 US - psychology specific one a bit cheaper) and cost associated with moving your test date so be sure!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-psychology specific test sign up is during a certain time in the year (was june-july during Michelle’s application year)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Are you satisfied with your scores? Have to send all 3 scores, may consider a program’s average GRE scores or specific cutoffs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-Retaking the exam (need at least 21 days between exam dates I believe)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/>
              <a:t>Consider when your application due date is - full scores take at least 2 weeks to get to you and even more to get to an institution (also costly to send scores about 27 US)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117a050ee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117a050e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cholarshipscanada.ca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obaproject.com/blog/2019-09-05-applying-to-graduate-programs-in-clinical-psychology-nbsp-a-guide-for-prospective-students-advisors-and-faculty-part-i" TargetMode="External"/><Relationship Id="rId4" Type="http://schemas.openxmlformats.org/officeDocument/2006/relationships/hyperlink" Target="https://cpa.ca/docs/File/Students/Applying%20to%20Grad%20School%20CPA%202013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ts.org/gr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pa.ca/accreditation/cpaaccreditedprogra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About Grad School in Psychology?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425" y="3517100"/>
            <a:ext cx="2815824" cy="112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445" y="3517100"/>
            <a:ext cx="3035130" cy="112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5—apply!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[may differ depending on the specific school you apply to]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Online application and application fee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Potential supervisor(s)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Statement of interest/Personal statement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GRE scores (General and </a:t>
            </a:r>
            <a:r>
              <a:rPr lang="en">
                <a:solidFill>
                  <a:srgbClr val="FFFFFF"/>
                </a:solidFill>
              </a:rPr>
              <a:t>possibly</a:t>
            </a:r>
            <a:r>
              <a:rPr lang="en">
                <a:solidFill>
                  <a:srgbClr val="FFFFFF"/>
                </a:solidFill>
              </a:rPr>
              <a:t> psychology specific)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Transcripts (overall, past two years, and psychology specific </a:t>
            </a:r>
            <a:r>
              <a:rPr lang="en">
                <a:solidFill>
                  <a:srgbClr val="FFFFFF"/>
                </a:solidFill>
              </a:rPr>
              <a:t>GPA may be considered; around 85%+ is typically required)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CV (Education, experience, awards, conference presentations/posters, volunteer work, professional memberships, etc.)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References (2-3 typically)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5—apply! Tips to strengthen your application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800" y="1350150"/>
            <a:ext cx="5716401" cy="3211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6—Apply for Funding!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7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Tri-council funding (</a:t>
            </a:r>
            <a:r>
              <a:rPr lang="en">
                <a:solidFill>
                  <a:srgbClr val="FFFFFF"/>
                </a:solidFill>
              </a:rPr>
              <a:t>Canada Graduate Scholarship-Masters)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Create a research proposal and complete the online application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Pick which agency fits with your research proposal’s area</a:t>
            </a:r>
            <a:endParaRPr sz="1800">
              <a:solidFill>
                <a:srgbClr val="FFFFFF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" sz="1800">
                <a:solidFill>
                  <a:srgbClr val="FFFFFF"/>
                </a:solidFill>
              </a:rPr>
              <a:t>CIHR, SSHRC, and NSERC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University-specific funding (</a:t>
            </a:r>
            <a:r>
              <a:rPr lang="en" sz="1800">
                <a:solidFill>
                  <a:srgbClr val="FFFFFF"/>
                </a:solidFill>
              </a:rPr>
              <a:t>e.g., Ontario Graduate Scholarship for schools in Ontario)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Check university websites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Other places to look: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www.scholarshipscanada.ca</a:t>
            </a:r>
            <a:r>
              <a:rPr lang="en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4">
            <a:alphaModFix/>
          </a:blip>
          <a:srcRect b="0" l="3795" r="2937" t="0"/>
          <a:stretch/>
        </p:blipFill>
        <p:spPr>
          <a:xfrm>
            <a:off x="6189325" y="3041050"/>
            <a:ext cx="2346525" cy="146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5"/>
          <p:cNvGraphicFramePr/>
          <p:nvPr/>
        </p:nvGraphicFramePr>
        <p:xfrm>
          <a:off x="484113" y="1215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{580721FC-F05F-49BA-9CF7-75E61048D99F}</a:tableStyleId>
              </a:tblPr>
              <a:tblGrid>
                <a:gridCol w="827350"/>
                <a:gridCol w="827350"/>
                <a:gridCol w="827350"/>
                <a:gridCol w="827350"/>
                <a:gridCol w="827350"/>
                <a:gridCol w="827350"/>
                <a:gridCol w="827350"/>
                <a:gridCol w="827350"/>
                <a:gridCol w="827350"/>
                <a:gridCol w="8273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Apr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Jun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Jul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Aug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Sep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Oct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Nov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Dec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Jan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90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OK, so you want to be a psychologist...</a:t>
            </a:r>
            <a:endParaRPr/>
          </a:p>
        </p:txBody>
      </p:sp>
      <p:sp>
        <p:nvSpPr>
          <p:cNvPr descr="Timeline background shape" id="137" name="Google Shape;137;p25"/>
          <p:cNvSpPr/>
          <p:nvPr/>
        </p:nvSpPr>
        <p:spPr>
          <a:xfrm>
            <a:off x="6275575" y="3829925"/>
            <a:ext cx="2482200" cy="457500"/>
          </a:xfrm>
          <a:prstGeom prst="homePlat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ld Standard TT"/>
                <a:ea typeface="Old Standard TT"/>
                <a:cs typeface="Old Standard TT"/>
                <a:sym typeface="Old Standard TT"/>
              </a:rPr>
              <a:t>Submit Application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descr="Timeline background shape" id="138" name="Google Shape;138;p25"/>
          <p:cNvSpPr/>
          <p:nvPr/>
        </p:nvSpPr>
        <p:spPr>
          <a:xfrm>
            <a:off x="484125" y="2165038"/>
            <a:ext cx="5791500" cy="457500"/>
          </a:xfrm>
          <a:prstGeom prst="homePlate">
            <a:avLst>
              <a:gd fmla="val 50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ld Standard TT"/>
                <a:ea typeface="Old Standard TT"/>
                <a:cs typeface="Old Standard TT"/>
                <a:sym typeface="Old Standard TT"/>
              </a:rPr>
              <a:t>Study and take the GRE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pSp>
        <p:nvGrpSpPr>
          <p:cNvPr id="139" name="Google Shape;139;p25"/>
          <p:cNvGrpSpPr/>
          <p:nvPr/>
        </p:nvGrpSpPr>
        <p:grpSpPr>
          <a:xfrm>
            <a:off x="4635029" y="2725517"/>
            <a:ext cx="2457469" cy="441664"/>
            <a:chOff x="6448868" y="4158001"/>
            <a:chExt cx="1996157" cy="351308"/>
          </a:xfrm>
        </p:grpSpPr>
        <p:sp>
          <p:nvSpPr>
            <p:cNvPr id="140" name="Google Shape;140;p25"/>
            <p:cNvSpPr/>
            <p:nvPr/>
          </p:nvSpPr>
          <p:spPr>
            <a:xfrm>
              <a:off x="6448868" y="4158009"/>
              <a:ext cx="1878300" cy="3513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Old Standard TT"/>
                  <a:ea typeface="Old Standard TT"/>
                  <a:cs typeface="Old Standard TT"/>
                  <a:sym typeface="Old Standard TT"/>
                </a:rPr>
                <a:t>Contact Potential Supervisors</a:t>
              </a:r>
              <a:endParaRPr b="1">
                <a:latin typeface="Old Standard TT"/>
                <a:ea typeface="Old Standard TT"/>
                <a:cs typeface="Old Standard TT"/>
                <a:sym typeface="Old Standard TT"/>
              </a:endParaRPr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8098525" y="4158001"/>
              <a:ext cx="346500" cy="351300"/>
            </a:xfrm>
            <a:prstGeom prst="chevron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descr="Timeline background shape" id="142" name="Google Shape;142;p25"/>
          <p:cNvSpPr/>
          <p:nvPr/>
        </p:nvSpPr>
        <p:spPr>
          <a:xfrm>
            <a:off x="4620871" y="3269713"/>
            <a:ext cx="3331200" cy="457500"/>
          </a:xfrm>
          <a:prstGeom prst="homePlate">
            <a:avLst>
              <a:gd fmla="val 50000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ld Standard TT"/>
                <a:ea typeface="Old Standard TT"/>
                <a:cs typeface="Old Standard TT"/>
                <a:sym typeface="Old Standard TT"/>
              </a:rPr>
              <a:t>Apply for Funding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descr="Timeline background shape" id="143" name="Google Shape;143;p25"/>
          <p:cNvSpPr/>
          <p:nvPr/>
        </p:nvSpPr>
        <p:spPr>
          <a:xfrm>
            <a:off x="484125" y="1604700"/>
            <a:ext cx="4964100" cy="457500"/>
          </a:xfrm>
          <a:prstGeom prst="homePlate">
            <a:avLst>
              <a:gd fmla="val 50000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ld Standard TT"/>
                <a:ea typeface="Old Standard TT"/>
                <a:cs typeface="Old Standard TT"/>
                <a:sym typeface="Old Standard TT"/>
              </a:rPr>
              <a:t>Consider Schools to Apply to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7—interview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Know what questions to prepare for.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Know what questions to ask.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Dress like a pro.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075" y="1446600"/>
            <a:ext cx="3717675" cy="2557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8—after your interviews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Keep building your CV.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Wait to hear back from the universities at which you interviewed.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Don’t be discouraged if you didn’t get in!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900" y="1421988"/>
            <a:ext cx="2615801" cy="2877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9—pack your things, you’re going to grad school!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385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Enjoy your last summer of freedom...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...and then enjoy your time in grad school!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Keep on top of deadlines and work hard, but also maintain a healthy work-life balance!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17325"/>
            <a:ext cx="4066122" cy="22866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70" name="Google Shape;170;p29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Graduate School Applications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https://nobaproject.com/blog/2019-09-05-applying-to-graduate-programs-in-clinical-psychology-nbsp-a-guide-for-prospective-students-advisors-and-faculty-part-i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https://cpa.ca/docs/File/Students/Applying%20to%20Grad%20School%20CPA%202013.pdf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GRE Studying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Magoosh: Online and apps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Books: e.g., Kaplan, Manhattan Prep, ETS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ETS website: practice tests (for both general and psychology specific tests)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76" name="Google Shape;176;p30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Google your questions—read lots of resources.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Give us your email address and we’ll send you these slides and additional information.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Join the psychology mentorship program to be paired with a graduate student!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14"/>
          <p:cNvGraphicFramePr/>
          <p:nvPr/>
        </p:nvGraphicFramePr>
        <p:xfrm>
          <a:off x="709300" y="130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{F0A9FA52-C0DA-4813-AB21-3A8C6C01AD00}</a:tableStyleId>
              </a:tblPr>
              <a:tblGrid>
                <a:gridCol w="1545075"/>
                <a:gridCol w="1545075"/>
                <a:gridCol w="1545075"/>
                <a:gridCol w="1545075"/>
                <a:gridCol w="1545075"/>
              </a:tblGrid>
              <a:tr h="65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Hugh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McCall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Michelle Paluszek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Janine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Beahm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Keaden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Shebaylo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Sydney Sulymka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</a:rPr>
                        <a:t>PhD student in clinical psychology.</a:t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</a:rPr>
                        <a:t>Graduate Student Representative, Canadian Psychological Association</a:t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</a:rPr>
                        <a:t>PhD</a:t>
                      </a:r>
                      <a:r>
                        <a:rPr i="1" lang="en">
                          <a:solidFill>
                            <a:srgbClr val="FFFFFF"/>
                          </a:solidFill>
                        </a:rPr>
                        <a:t> student in clinical psychology.</a:t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</a:rPr>
                        <a:t>Campus Representative, Canadian Psychological Association</a:t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</a:rPr>
                        <a:t>PhD student in experimental psychology.</a:t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</a:rPr>
                        <a:t>Master’s student in school psychology at the University of Manitoba.</a:t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</a:rPr>
                        <a:t>Undergraduate </a:t>
                      </a:r>
                      <a:r>
                        <a:rPr i="1" lang="en">
                          <a:solidFill>
                            <a:srgbClr val="FFFFFF"/>
                          </a:solidFill>
                        </a:rPr>
                        <a:t>student in psychology.</a:t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</a:rPr>
                        <a:t>Undergraduate Student Representative, Canadian Psychological Association</a:t>
                      </a:r>
                      <a:endParaRPr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Housekeeping stuff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Please stay muted (unless you’re speaking!)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Questions?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Type in chat or raise hand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General questions at end of presentation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you are...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Present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Year of study?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Area of study?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Honours?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Future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Planning on grad school in psychology?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Subfields?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Applying to grad school this year?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1—make sure psychology is for you, then choose a subfield.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532225"/>
            <a:ext cx="8520600" cy="30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Clinical psychology (various streams)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Psy. D. programs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Experimental psychology (various areas)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School psychology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Counselling psychology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Guidance counselling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Psychiatric nursing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Marriage and family therapy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Or consider youth work, social work, addictions counselling, occupational therapy, etc.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Keep in mind that your desired program might be outside of Regina!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350" y="1422725"/>
            <a:ext cx="2278530" cy="1585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2—get the experience you need.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532225"/>
            <a:ext cx="8520600" cy="30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Research experience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Email professors if they are looking for volunteer research assistants!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Clinically relevant experience (e</a:t>
            </a:r>
            <a:r>
              <a:rPr lang="en" sz="1800">
                <a:solidFill>
                  <a:srgbClr val="FFFFFF"/>
                </a:solidFill>
              </a:rPr>
              <a:t>.g., </a:t>
            </a:r>
            <a:r>
              <a:rPr lang="en">
                <a:solidFill>
                  <a:srgbClr val="FFFFFF"/>
                </a:solidFill>
              </a:rPr>
              <a:t>crisis line</a:t>
            </a:r>
            <a:r>
              <a:rPr lang="en" sz="1800">
                <a:solidFill>
                  <a:srgbClr val="FFFFFF"/>
                </a:solidFill>
              </a:rPr>
              <a:t>, </a:t>
            </a:r>
            <a:r>
              <a:rPr lang="en">
                <a:solidFill>
                  <a:srgbClr val="FFFFFF"/>
                </a:solidFill>
              </a:rPr>
              <a:t>youth work</a:t>
            </a:r>
            <a:r>
              <a:rPr lang="en" sz="1800">
                <a:solidFill>
                  <a:srgbClr val="FFFFFF"/>
                </a:solidFill>
              </a:rPr>
              <a:t>)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Leadership experience (e</a:t>
            </a:r>
            <a:r>
              <a:rPr lang="en" sz="1800">
                <a:solidFill>
                  <a:srgbClr val="FFFFFF"/>
                </a:solidFill>
              </a:rPr>
              <a:t>.g., committees, student groups)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Education (coursework, Bachelor of Honours degree in Psychology is ideal)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3—write the GRE.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448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Lengthy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The General test is made of 3 components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Analytical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Verbal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Quantitative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Psychology test is made up of 200+ multiple choice questions in various areas in psychology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489875"/>
            <a:ext cx="3970276" cy="274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3—write the GRE.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304250"/>
            <a:ext cx="85206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General GRE generally required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Psychology-specific test may be required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Sign up for a test date far in advance: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https://www.ets.org/gre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Make sure you bring everything you need on test day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Interpreting your scores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Not satisfied with your scores? Consider retaking the exam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Sending scores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4—decide where you’re going to apply.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316300"/>
            <a:ext cx="8520600" cy="3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Consider…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Specialization (e.g., neuropsychology, forensic, child/developmental) or general?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Cost (applications and tuition are expensive!)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Location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Funding availability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Supervisor’s research interests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CPA accreditation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https://cpa.ca/accreditation/cpaaccreditedprograms/</a:t>
            </a:r>
            <a:r>
              <a:rPr lang="en" sz="1800"/>
              <a:t>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Program length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University/program culture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Competitiveness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